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0" r:id="rId2"/>
    <p:sldId id="419" r:id="rId3"/>
    <p:sldId id="325" r:id="rId4"/>
    <p:sldId id="326" r:id="rId5"/>
    <p:sldId id="327" r:id="rId6"/>
    <p:sldId id="32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ED0"/>
    <a:srgbClr val="FF40FF"/>
    <a:srgbClr val="C00000"/>
    <a:srgbClr val="4472C5"/>
    <a:srgbClr val="8FAADC"/>
    <a:srgbClr val="5585AF"/>
    <a:srgbClr val="5685AF"/>
    <a:srgbClr val="6D8FCD"/>
    <a:srgbClr val="8BA5D4"/>
    <a:srgbClr val="8EBB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62"/>
    <p:restoredTop sz="87308"/>
  </p:normalViewPr>
  <p:slideViewPr>
    <p:cSldViewPr snapToGrid="0">
      <p:cViewPr varScale="1">
        <p:scale>
          <a:sx n="139" d="100"/>
          <a:sy n="139" d="100"/>
        </p:scale>
        <p:origin x="19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CEE9B-BF2B-DB41-AEE4-5ABA9299869A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AD892-019C-304C-830F-299CAA05A0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134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probability model is the triplet (</a:t>
            </a:r>
            <a:r>
              <a:rPr lang="en-US" dirty="0" err="1"/>
              <a:t>Ω</a:t>
            </a:r>
            <a:r>
              <a:rPr lang="en-US" dirty="0"/>
              <a:t>, </a:t>
            </a:r>
            <a:r>
              <a:rPr lang="en-US" dirty="0" err="1"/>
              <a:t>σ</a:t>
            </a:r>
            <a:r>
              <a:rPr lang="en-US" dirty="0"/>
              <a:t>-algebra, P)</a:t>
            </a:r>
          </a:p>
          <a:p>
            <a:r>
              <a:rPr lang="en-US" dirty="0"/>
              <a:t>Generative vs Discriminative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044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5D17CA-8704-AB0B-E09D-58EA38E8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32CF7A8-E7FC-CDE2-CA69-E2C38C95748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6653B3-92DD-4531-10F7-EC4A6433B6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Bayesian inference we add priors to the premises, and obtain a joint posterior distribution of the parameters conditioned on the data p(beta0, beta1, sigma | data), or a posterior predictive distribution as conclusion</a:t>
            </a:r>
          </a:p>
          <a:p>
            <a:pPr marL="0" marR="0" lvl="0" indent="0" algn="l" defTabSz="13408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frequentist inference we obtain maximum-likelihood estimates of the parameters (b0, b1, s)</a:t>
            </a:r>
          </a:p>
          <a:p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latex.unacademy.com</a:t>
            </a:r>
            <a:r>
              <a:rPr lang="en-US" dirty="0"/>
              <a:t>/</a:t>
            </a:r>
          </a:p>
          <a:p>
            <a:endParaRPr lang="en-US" dirty="0"/>
          </a:p>
          <a:p>
            <a:r>
              <a:rPr lang="en-US" dirty="0"/>
              <a:t>\begin{array}{</a:t>
            </a:r>
            <a:r>
              <a:rPr lang="en-US" dirty="0" err="1"/>
              <a:t>ll</a:t>
            </a:r>
            <a:r>
              <a:rPr lang="en-US" dirty="0"/>
              <a:t>}</a:t>
            </a:r>
          </a:p>
          <a:p>
            <a:r>
              <a:rPr lang="en-US" dirty="0"/>
              <a:t>1. &amp; \{(</a:t>
            </a:r>
            <a:r>
              <a:rPr lang="en-US" dirty="0" err="1"/>
              <a:t>x_i</a:t>
            </a:r>
            <a:r>
              <a:rPr lang="en-US" dirty="0"/>
              <a:t>, </a:t>
            </a:r>
            <a:r>
              <a:rPr lang="en-US" dirty="0" err="1"/>
              <a:t>y_i</a:t>
            </a:r>
            <a:r>
              <a:rPr lang="en-US" dirty="0"/>
              <a:t>)\} \\[6pt]</a:t>
            </a:r>
          </a:p>
          <a:p>
            <a:r>
              <a:rPr lang="en-US" dirty="0"/>
              <a:t>2. &amp; </a:t>
            </a:r>
            <a:r>
              <a:rPr lang="en-US" dirty="0" err="1"/>
              <a:t>y_i</a:t>
            </a:r>
            <a:r>
              <a:rPr lang="en-US" dirty="0"/>
              <a:t> \</a:t>
            </a:r>
            <a:r>
              <a:rPr lang="en-US" dirty="0" err="1"/>
              <a:t>stackrel</a:t>
            </a:r>
            <a:r>
              <a:rPr lang="en-US" dirty="0"/>
              <a:t>{\text{</a:t>
            </a:r>
            <a:r>
              <a:rPr lang="en-US" dirty="0" err="1"/>
              <a:t>i.i.d.</a:t>
            </a:r>
            <a:r>
              <a:rPr lang="en-US" dirty="0"/>
              <a:t>}}{\sim}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</a:t>
            </a:r>
            <a:r>
              <a:rPr lang="en-US" dirty="0" err="1"/>
              <a:t>mu_i</a:t>
            </a:r>
            <a:r>
              <a:rPr lang="en-US" dirty="0"/>
              <a:t> = (\beta_0 + \beta_1 \</a:t>
            </a:r>
            <a:r>
              <a:rPr lang="en-US" dirty="0" err="1"/>
              <a:t>cdot</a:t>
            </a:r>
            <a:r>
              <a:rPr lang="en-US" dirty="0"/>
              <a:t> </a:t>
            </a:r>
            <a:r>
              <a:rPr lang="en-US" dirty="0" err="1"/>
              <a:t>x_i</a:t>
            </a:r>
            <a:r>
              <a:rPr lang="en-US" dirty="0"/>
              <a:t>), \sigma\</a:t>
            </a:r>
            <a:r>
              <a:rPr lang="en-US" dirty="0" err="1"/>
              <a:t>bigr</a:t>
            </a:r>
            <a:r>
              <a:rPr lang="en-US" dirty="0"/>
              <a:t>) \\[4pt]</a:t>
            </a:r>
          </a:p>
          <a:p>
            <a:r>
              <a:rPr lang="en-US" dirty="0"/>
              <a:t>\</a:t>
            </a:r>
            <a:r>
              <a:rPr lang="en-US" dirty="0" err="1"/>
              <a:t>hline</a:t>
            </a:r>
            <a:endParaRPr lang="en-US" dirty="0"/>
          </a:p>
          <a:p>
            <a:r>
              <a:rPr lang="en-US" dirty="0"/>
              <a:t>\therefore &amp; f \</a:t>
            </a:r>
            <a:r>
              <a:rPr lang="en-US" dirty="0" err="1"/>
              <a:t>Bigl</a:t>
            </a:r>
            <a:r>
              <a:rPr lang="en-US" dirty="0"/>
              <a:t>(Y \sim \</a:t>
            </a:r>
            <a:r>
              <a:rPr lang="en-US" dirty="0" err="1"/>
              <a:t>mathcal</a:t>
            </a:r>
            <a:r>
              <a:rPr lang="en-US" dirty="0"/>
              <a:t>{N}\</a:t>
            </a:r>
            <a:r>
              <a:rPr lang="en-US" dirty="0" err="1"/>
              <a:t>bigl</a:t>
            </a:r>
            <a:r>
              <a:rPr lang="en-US" dirty="0"/>
              <a:t>(\mu = (b_0 + b_1 \</a:t>
            </a:r>
            <a:r>
              <a:rPr lang="en-US" dirty="0" err="1"/>
              <a:t>cdot</a:t>
            </a:r>
            <a:r>
              <a:rPr lang="en-US" dirty="0"/>
              <a:t> X), \sigma = s\</a:t>
            </a:r>
            <a:r>
              <a:rPr lang="en-US" dirty="0" err="1"/>
              <a:t>bigr</a:t>
            </a:r>
            <a:r>
              <a:rPr lang="en-US" dirty="0"/>
              <a:t>)\</a:t>
            </a:r>
            <a:r>
              <a:rPr lang="en-US" dirty="0" err="1"/>
              <a:t>Bigr</a:t>
            </a:r>
            <a:r>
              <a:rPr lang="en-US" dirty="0"/>
              <a:t>) \\</a:t>
            </a:r>
          </a:p>
          <a:p>
            <a:r>
              <a:rPr lang="en-US" dirty="0"/>
              <a:t>\end{array}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AC4C3-DB42-68A3-99A0-809139128A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5AD892-019C-304C-830F-299CAA05A0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63120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5AD892-019C-304C-830F-299CAA05A0B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40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F9ED0-C0A0-4DDD-5A2D-2F67D9FC1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691E5-7CEB-99BD-2432-22439EB34B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E7363-8CF5-B19C-66E3-6C6D22FA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3203A0-135B-949C-B7D0-C56D88ABD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A42D3-AF63-807C-A700-B72D244E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934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69BC0-BFA4-ED0A-0F01-6B57EC2F6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BB4969-FFA3-3BAC-921A-E28D1373B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4DD6F-A48A-9292-1C72-F482ABD52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9C910-54FB-22C8-54A0-F84BF035F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944549-D936-B6AD-5EC4-D3F604E8C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279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FBB0F4-75A9-8F62-4F3B-2EFC02C4C4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C9BE1-AFEE-F841-6B79-C6FE84174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6D7463-BAE0-7ABA-1933-43F030236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530D4-CC81-A6C3-7E0C-078F91F6C5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E690E0-CD98-1B8B-1313-2A328813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85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D1247-AC38-66B8-80C1-51AA3EA57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3C83D-5B0E-E056-41CD-7356A724C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842F-B4DC-EA7C-6619-B3D095E0E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31599-5CFF-3993-4666-0D7B35051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2359E-033A-2E86-F280-5519C038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820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B0D90-8B5B-F16D-BB3A-37F0BE297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5D8164-BABD-C9A5-69F8-E62B1E0591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9B6A5-8E22-559D-EA0E-2D6D6D0CF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CDE0C-E619-255B-66BE-ABB9D6FC7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2860AA-CB1F-477A-2567-F01AC724D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060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0125-1D2B-F69D-D599-D3F028029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CA6FB-8FF5-B174-7ED0-E839D00FA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27F319-0BEC-6E36-CB4B-FB895F30EB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8EEAE-91F3-4B7F-1A26-82A33396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30685F-C66D-18A7-E0B0-CE1802026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BD967-B0F6-9241-31D4-0510C8AC3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902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7A630-4F18-C70A-FCE1-F217CA448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86D6F-DCDD-062F-B385-26FF8FDB23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99540F-FD93-B3D0-D755-D90C807E3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0A86C-B9B1-AB20-12C6-3C83D2D80E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158372-73EE-60AB-07EE-ABCE3A05C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4721B4-7A48-33D8-C21D-7952B9124F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A6DFC00-409E-8EC7-8482-5FCD141B1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4CD022-74CE-906D-084E-7B3924398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815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82772-45C1-296A-6107-652D2DF93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FAA55C-A9BA-57A2-E1BA-3DB77C000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7E37BC-A941-8EE4-C5E3-9D41F9158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00D8F-CC9E-A82B-0139-A8CE249FC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12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47092A-0008-57AD-EDB1-DA50001B3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A30A15-F2C7-2950-6546-EDB49499E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8C5D3A-9371-AD6B-84D7-6C181E49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95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A7D01-CFC4-BBEE-FD14-5452E3BCF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933B8-D2DE-538B-EDA2-AC540D1990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87D905-AAA7-8ACF-5661-F67F670834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C03F2A-8591-167D-E810-002EEF39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78681-A41A-4C76-82B2-4816E969A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50C32F-FFE3-7C2D-DBE1-366114066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850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EA1B1-42A3-9F0F-88A6-D9ACBC4E2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7B1413-3BD3-5C38-6E57-E39099DCBA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37325-B9E8-2D9F-B4F0-472FE61319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00BCB4-292D-B054-5423-FF0BAA0C1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504D18-1623-389E-AEF0-ED35AC17A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634BFA-C97D-7DC1-7940-F95D45677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989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996731-CB15-CB23-1A49-AE4543048F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E28F1B-0155-15D6-4BD0-47D2292597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AEFD26-CE29-8589-90F0-D64290D706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55732-6528-B243-8582-5E1C83D6385F}" type="datetimeFigureOut">
              <a:rPr lang="en-US" smtClean="0"/>
              <a:t>3/11/25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86B09A-8B1F-F576-E9F5-D09CA67A91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B6CEA-6FFB-8361-44B6-FDB6EAE37D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7DB923-3902-2D4C-900A-8DD38057C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399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FADD0F6-E6AD-A840-60E1-7444D1634673}"/>
              </a:ext>
            </a:extLst>
          </p:cNvPr>
          <p:cNvSpPr/>
          <p:nvPr/>
        </p:nvSpPr>
        <p:spPr>
          <a:xfrm>
            <a:off x="5263748" y="2202782"/>
            <a:ext cx="1660635" cy="65164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</a:t>
            </a:r>
            <a:br>
              <a:rPr lang="en-US" dirty="0"/>
            </a:br>
            <a:r>
              <a:rPr lang="en-US" dirty="0"/>
              <a:t>claim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95C95C03-7035-1E9F-B61C-B19345A60B5A}"/>
              </a:ext>
            </a:extLst>
          </p:cNvPr>
          <p:cNvSpPr/>
          <p:nvPr/>
        </p:nvSpPr>
        <p:spPr>
          <a:xfrm>
            <a:off x="3352375" y="5311573"/>
            <a:ext cx="1660635" cy="65164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Real world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64DEFA36-8CD0-9113-9752-6EC1A555C35F}"/>
              </a:ext>
            </a:extLst>
          </p:cNvPr>
          <p:cNvSpPr/>
          <p:nvPr/>
        </p:nvSpPr>
        <p:spPr>
          <a:xfrm>
            <a:off x="7176992" y="5311574"/>
            <a:ext cx="1660635" cy="6516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Abstract world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360C273-A8C2-38D9-89CC-55EF05546049}"/>
              </a:ext>
            </a:extLst>
          </p:cNvPr>
          <p:cNvSpPr/>
          <p:nvPr/>
        </p:nvSpPr>
        <p:spPr>
          <a:xfrm>
            <a:off x="3352401" y="4279782"/>
            <a:ext cx="1660635" cy="651641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Natural process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3D70E7CF-7E0C-5427-C18E-9B2E3B062BE5}"/>
              </a:ext>
            </a:extLst>
          </p:cNvPr>
          <p:cNvSpPr/>
          <p:nvPr/>
        </p:nvSpPr>
        <p:spPr>
          <a:xfrm>
            <a:off x="7176992" y="4279782"/>
            <a:ext cx="1660635" cy="651641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DGP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E7681EF0-72DD-2838-BCDB-A446D3A4EEF9}"/>
              </a:ext>
            </a:extLst>
          </p:cNvPr>
          <p:cNvSpPr/>
          <p:nvPr/>
        </p:nvSpPr>
        <p:spPr>
          <a:xfrm>
            <a:off x="5264687" y="3247989"/>
            <a:ext cx="1660635" cy="651641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Inference</a:t>
            </a:r>
            <a:br>
              <a:rPr lang="en-US" dirty="0"/>
            </a:br>
            <a:r>
              <a:rPr lang="en-US" dirty="0"/>
              <a:t>algorithm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226C0AB5-8D01-798C-965A-9F47810F5167}"/>
              </a:ext>
            </a:extLst>
          </p:cNvPr>
          <p:cNvSpPr/>
          <p:nvPr/>
        </p:nvSpPr>
        <p:spPr>
          <a:xfrm>
            <a:off x="3352392" y="2743721"/>
            <a:ext cx="1660635" cy="6516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Data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2E8C354-1668-8D2D-B9CC-FEE9A3BFFFCC}"/>
              </a:ext>
            </a:extLst>
          </p:cNvPr>
          <p:cNvCxnSpPr>
            <a:cxnSpLocks/>
            <a:stCxn id="19" idx="0"/>
            <a:endCxn id="26" idx="2"/>
          </p:cNvCxnSpPr>
          <p:nvPr/>
        </p:nvCxnSpPr>
        <p:spPr>
          <a:xfrm flipV="1">
            <a:off x="4182693" y="4931423"/>
            <a:ext cx="26" cy="38015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085C406B-41DE-3C64-0499-AD1418E03687}"/>
              </a:ext>
            </a:extLst>
          </p:cNvPr>
          <p:cNvCxnSpPr>
            <a:cxnSpLocks/>
            <a:stCxn id="26" idx="0"/>
            <a:endCxn id="29" idx="1"/>
          </p:cNvCxnSpPr>
          <p:nvPr/>
        </p:nvCxnSpPr>
        <p:spPr>
          <a:xfrm rot="5400000" flipH="1" flipV="1">
            <a:off x="4370717" y="3385812"/>
            <a:ext cx="705972" cy="1081968"/>
          </a:xfrm>
          <a:prstGeom prst="bentConnector2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>
            <a:extLst>
              <a:ext uri="{FF2B5EF4-FFF2-40B4-BE49-F238E27FC236}">
                <a16:creationId xmlns:a16="http://schemas.microsoft.com/office/drawing/2014/main" id="{94F791FD-D52D-36AF-4750-DDE14E475B8A}"/>
              </a:ext>
            </a:extLst>
          </p:cNvPr>
          <p:cNvCxnSpPr>
            <a:cxnSpLocks/>
            <a:stCxn id="27" idx="0"/>
            <a:endCxn id="29" idx="3"/>
          </p:cNvCxnSpPr>
          <p:nvPr/>
        </p:nvCxnSpPr>
        <p:spPr>
          <a:xfrm rot="16200000" flipV="1">
            <a:off x="7113330" y="3385802"/>
            <a:ext cx="705972" cy="108198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C26F5FD-E667-0FFC-ED36-EB782EE714F0}"/>
              </a:ext>
            </a:extLst>
          </p:cNvPr>
          <p:cNvCxnSpPr>
            <a:cxnSpLocks/>
            <a:stCxn id="29" idx="0"/>
            <a:endCxn id="18" idx="2"/>
          </p:cNvCxnSpPr>
          <p:nvPr/>
        </p:nvCxnSpPr>
        <p:spPr>
          <a:xfrm flipH="1" flipV="1">
            <a:off x="6094066" y="2854423"/>
            <a:ext cx="939" cy="393566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1C5A611C-67E6-8D2B-261D-B2F3A09FA21D}"/>
              </a:ext>
            </a:extLst>
          </p:cNvPr>
          <p:cNvSpPr/>
          <p:nvPr/>
        </p:nvSpPr>
        <p:spPr>
          <a:xfrm>
            <a:off x="7176990" y="5954689"/>
            <a:ext cx="1660635" cy="6516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Rationalism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56A045E6-0BA8-936A-EA46-A1C133B8DA34}"/>
              </a:ext>
            </a:extLst>
          </p:cNvPr>
          <p:cNvSpPr/>
          <p:nvPr/>
        </p:nvSpPr>
        <p:spPr>
          <a:xfrm>
            <a:off x="3352371" y="5954688"/>
            <a:ext cx="1660635" cy="6516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Empiricism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555CE620-B42B-5811-5E05-2316E2878790}"/>
              </a:ext>
            </a:extLst>
          </p:cNvPr>
          <p:cNvSpPr/>
          <p:nvPr/>
        </p:nvSpPr>
        <p:spPr>
          <a:xfrm>
            <a:off x="3352392" y="3774086"/>
            <a:ext cx="1660635" cy="31003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/>
                </a:solidFill>
              </a:rPr>
              <a:t>Observations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4647B6DC-915D-9B52-1CB4-EFFB6CA5F6C5}"/>
              </a:ext>
            </a:extLst>
          </p:cNvPr>
          <p:cNvSpPr/>
          <p:nvPr/>
        </p:nvSpPr>
        <p:spPr>
          <a:xfrm>
            <a:off x="7176997" y="3769473"/>
            <a:ext cx="1660635" cy="31003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Predictions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9ECCDCA1-E9B0-3BBC-5C4B-DC1892AD30B5}"/>
              </a:ext>
            </a:extLst>
          </p:cNvPr>
          <p:cNvCxnSpPr>
            <a:cxnSpLocks/>
            <a:stCxn id="25" idx="0"/>
            <a:endCxn id="27" idx="2"/>
          </p:cNvCxnSpPr>
          <p:nvPr/>
        </p:nvCxnSpPr>
        <p:spPr>
          <a:xfrm flipV="1">
            <a:off x="8007310" y="4931423"/>
            <a:ext cx="0" cy="3801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7B0DA034-2C56-CA3E-EEF2-28B4FA131B35}"/>
              </a:ext>
            </a:extLst>
          </p:cNvPr>
          <p:cNvSpPr/>
          <p:nvPr/>
        </p:nvSpPr>
        <p:spPr>
          <a:xfrm>
            <a:off x="8882954" y="5311573"/>
            <a:ext cx="2189518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Propositional logic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Deductive reasoning</a:t>
            </a: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6ED3C19D-79BF-D411-2250-9724EF157274}"/>
              </a:ext>
            </a:extLst>
          </p:cNvPr>
          <p:cNvSpPr/>
          <p:nvPr/>
        </p:nvSpPr>
        <p:spPr>
          <a:xfrm>
            <a:off x="8792276" y="4282722"/>
            <a:ext cx="2280047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Probability theory</a:t>
            </a:r>
          </a:p>
          <a:p>
            <a:pPr algn="ctr"/>
            <a:r>
              <a:rPr lang="en-US" dirty="0">
                <a:solidFill>
                  <a:schemeClr val="accent1"/>
                </a:solidFill>
              </a:rPr>
              <a:t>Inductive reasoning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E6CA1B23-16D0-70CD-315E-DE308311A413}"/>
              </a:ext>
            </a:extLst>
          </p:cNvPr>
          <p:cNvSpPr/>
          <p:nvPr/>
        </p:nvSpPr>
        <p:spPr>
          <a:xfrm>
            <a:off x="8792269" y="3246288"/>
            <a:ext cx="2280046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Statistical inference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Machine learning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A5C97EA7-B654-606F-4974-1AE89892C0D6}"/>
              </a:ext>
            </a:extLst>
          </p:cNvPr>
          <p:cNvSpPr/>
          <p:nvPr/>
        </p:nvSpPr>
        <p:spPr>
          <a:xfrm>
            <a:off x="7176044" y="2743721"/>
            <a:ext cx="1660635" cy="65164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Model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1629556-1175-0140-6EF3-C0C9082326C7}"/>
              </a:ext>
            </a:extLst>
          </p:cNvPr>
          <p:cNvSpPr/>
          <p:nvPr/>
        </p:nvSpPr>
        <p:spPr>
          <a:xfrm>
            <a:off x="8882967" y="2207120"/>
            <a:ext cx="2189331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Causal inference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CCF961DD-6C2E-4FFC-F83C-45A156111113}"/>
              </a:ext>
            </a:extLst>
          </p:cNvPr>
          <p:cNvSpPr/>
          <p:nvPr/>
        </p:nvSpPr>
        <p:spPr>
          <a:xfrm>
            <a:off x="5440284" y="1495389"/>
            <a:ext cx="1307562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Conclusion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A7BAACA9-E600-764F-5378-2BA0EE6C0D48}"/>
              </a:ext>
            </a:extLst>
          </p:cNvPr>
          <p:cNvSpPr/>
          <p:nvPr/>
        </p:nvSpPr>
        <p:spPr>
          <a:xfrm>
            <a:off x="6924400" y="1387642"/>
            <a:ext cx="3966701" cy="51702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2"/>
                </a:solidFill>
              </a:rPr>
              <a:t>L(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|</a:t>
            </a:r>
            <a:r>
              <a:rPr lang="en-US" sz="1400" dirty="0">
                <a:solidFill>
                  <a:schemeClr val="accent6"/>
                </a:solidFill>
              </a:rPr>
              <a:t>D</a:t>
            </a:r>
            <a:r>
              <a:rPr lang="en-US" sz="1400" dirty="0">
                <a:solidFill>
                  <a:schemeClr val="accent2"/>
                </a:solidFill>
              </a:rPr>
              <a:t>) ∝ P(</a:t>
            </a:r>
            <a:r>
              <a:rPr lang="en-US" sz="1400" dirty="0">
                <a:solidFill>
                  <a:schemeClr val="accent6"/>
                </a:solidFill>
              </a:rPr>
              <a:t>D</a:t>
            </a:r>
            <a:r>
              <a:rPr lang="en-US" sz="1400" dirty="0">
                <a:solidFill>
                  <a:schemeClr val="accent2"/>
                </a:solidFill>
              </a:rPr>
              <a:t>|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)		Frequentist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77C2867D-7098-B9CB-11D4-F236CD9D6B32}"/>
              </a:ext>
            </a:extLst>
          </p:cNvPr>
          <p:cNvSpPr/>
          <p:nvPr/>
        </p:nvSpPr>
        <p:spPr>
          <a:xfrm>
            <a:off x="6924383" y="1736883"/>
            <a:ext cx="3966718" cy="517022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accent2"/>
                </a:solidFill>
              </a:rPr>
              <a:t>P(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|</a:t>
            </a:r>
            <a:r>
              <a:rPr lang="en-US" sz="1400" dirty="0">
                <a:solidFill>
                  <a:schemeClr val="accent6"/>
                </a:solidFill>
              </a:rPr>
              <a:t>D</a:t>
            </a:r>
            <a:r>
              <a:rPr lang="en-US" sz="1400" dirty="0">
                <a:solidFill>
                  <a:schemeClr val="accent2"/>
                </a:solidFill>
              </a:rPr>
              <a:t>) ∝ P(</a:t>
            </a:r>
            <a:r>
              <a:rPr lang="en-US" sz="1400" dirty="0">
                <a:solidFill>
                  <a:schemeClr val="accent6"/>
                </a:solidFill>
              </a:rPr>
              <a:t>D</a:t>
            </a:r>
            <a:r>
              <a:rPr lang="en-US" sz="1400" dirty="0">
                <a:solidFill>
                  <a:schemeClr val="accent2"/>
                </a:solidFill>
              </a:rPr>
              <a:t>|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) · P(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) 		Bayesian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037929BC-1699-6673-A91A-62B5E1EBA3B1}"/>
              </a:ext>
            </a:extLst>
          </p:cNvPr>
          <p:cNvCxnSpPr>
            <a:cxnSpLocks/>
            <a:stCxn id="50" idx="3"/>
            <a:endCxn id="52" idx="1"/>
          </p:cNvCxnSpPr>
          <p:nvPr/>
        </p:nvCxnSpPr>
        <p:spPr>
          <a:xfrm flipV="1">
            <a:off x="6747846" y="1646153"/>
            <a:ext cx="176554" cy="175057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C63337DC-1FF2-B4B7-97B9-FC78FE7A2C1E}"/>
              </a:ext>
            </a:extLst>
          </p:cNvPr>
          <p:cNvCxnSpPr>
            <a:cxnSpLocks/>
            <a:stCxn id="50" idx="3"/>
            <a:endCxn id="53" idx="1"/>
          </p:cNvCxnSpPr>
          <p:nvPr/>
        </p:nvCxnSpPr>
        <p:spPr>
          <a:xfrm>
            <a:off x="6747846" y="1821210"/>
            <a:ext cx="176537" cy="17418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C609997F-7366-D030-42BB-002384B936A9}"/>
              </a:ext>
            </a:extLst>
          </p:cNvPr>
          <p:cNvSpPr/>
          <p:nvPr/>
        </p:nvSpPr>
        <p:spPr>
          <a:xfrm>
            <a:off x="5263747" y="4282722"/>
            <a:ext cx="1660635" cy="651641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Causal</a:t>
            </a:r>
            <a:br>
              <a:rPr lang="en-US" dirty="0"/>
            </a:br>
            <a:r>
              <a:rPr lang="en-US" dirty="0"/>
              <a:t>model</a:t>
            </a: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3A70CD9-4088-DE11-73BF-220E929404ED}"/>
              </a:ext>
            </a:extLst>
          </p:cNvPr>
          <p:cNvCxnSpPr>
            <a:cxnSpLocks/>
            <a:stCxn id="26" idx="3"/>
            <a:endCxn id="56" idx="1"/>
          </p:cNvCxnSpPr>
          <p:nvPr/>
        </p:nvCxnSpPr>
        <p:spPr>
          <a:xfrm>
            <a:off x="5013036" y="4605603"/>
            <a:ext cx="250711" cy="294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D2D879F-AFB8-7C6D-8DF5-36D47D16550E}"/>
              </a:ext>
            </a:extLst>
          </p:cNvPr>
          <p:cNvCxnSpPr>
            <a:cxnSpLocks/>
            <a:stCxn id="56" idx="3"/>
            <a:endCxn id="27" idx="1"/>
          </p:cNvCxnSpPr>
          <p:nvPr/>
        </p:nvCxnSpPr>
        <p:spPr>
          <a:xfrm flipV="1">
            <a:off x="6924382" y="4605603"/>
            <a:ext cx="252610" cy="2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60AF024D-B4DF-717C-8AE9-A10520F7FF50}"/>
              </a:ext>
            </a:extLst>
          </p:cNvPr>
          <p:cNvSpPr/>
          <p:nvPr/>
        </p:nvSpPr>
        <p:spPr>
          <a:xfrm>
            <a:off x="4418071" y="251670"/>
            <a:ext cx="3351985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Replication/Revision/Rejection</a:t>
            </a:r>
          </a:p>
        </p:txBody>
      </p:sp>
      <p:sp>
        <p:nvSpPr>
          <p:cNvPr id="62" name="TextBox 15">
            <a:extLst>
              <a:ext uri="{FF2B5EF4-FFF2-40B4-BE49-F238E27FC236}">
                <a16:creationId xmlns:a16="http://schemas.microsoft.com/office/drawing/2014/main" id="{AC66EEB9-380C-6B2A-78D2-54C164A90997}"/>
              </a:ext>
            </a:extLst>
          </p:cNvPr>
          <p:cNvSpPr txBox="1"/>
          <p:nvPr/>
        </p:nvSpPr>
        <p:spPr>
          <a:xfrm>
            <a:off x="5680315" y="3934296"/>
            <a:ext cx="8284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>
                <a:solidFill>
                  <a:schemeClr val="accent2"/>
                </a:solidFill>
              </a:rPr>
              <a:t>P(</a:t>
            </a:r>
            <a:r>
              <a:rPr lang="en-US" sz="1400" dirty="0">
                <a:solidFill>
                  <a:schemeClr val="accent6"/>
                </a:solidFill>
              </a:rPr>
              <a:t>D</a:t>
            </a:r>
            <a:r>
              <a:rPr lang="en-US" sz="1400" dirty="0">
                <a:solidFill>
                  <a:schemeClr val="accent2"/>
                </a:solidFill>
              </a:rPr>
              <a:t>|</a:t>
            </a:r>
            <a:r>
              <a:rPr lang="en-US" sz="1400" dirty="0">
                <a:solidFill>
                  <a:schemeClr val="accent1"/>
                </a:solidFill>
              </a:rPr>
              <a:t>M</a:t>
            </a:r>
            <a:r>
              <a:rPr lang="en-US" sz="1400" dirty="0">
                <a:solidFill>
                  <a:schemeClr val="accent2"/>
                </a:solidFill>
              </a:rPr>
              <a:t>)</a:t>
            </a:r>
            <a:endParaRPr lang="en-US" sz="1400" dirty="0"/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66000F2F-23C9-B612-9AE3-4B8ECC58A8A8}"/>
              </a:ext>
            </a:extLst>
          </p:cNvPr>
          <p:cNvCxnSpPr>
            <a:cxnSpLocks/>
            <a:stCxn id="50" idx="0"/>
            <a:endCxn id="61" idx="2"/>
          </p:cNvCxnSpPr>
          <p:nvPr/>
        </p:nvCxnSpPr>
        <p:spPr>
          <a:xfrm flipH="1" flipV="1">
            <a:off x="6094064" y="903311"/>
            <a:ext cx="1" cy="592078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ounded Rectangle 63">
            <a:extLst>
              <a:ext uri="{FF2B5EF4-FFF2-40B4-BE49-F238E27FC236}">
                <a16:creationId xmlns:a16="http://schemas.microsoft.com/office/drawing/2014/main" id="{0BC7D1A3-06CF-4AF3-FFF9-31FC7976F76E}"/>
              </a:ext>
            </a:extLst>
          </p:cNvPr>
          <p:cNvSpPr/>
          <p:nvPr/>
        </p:nvSpPr>
        <p:spPr>
          <a:xfrm>
            <a:off x="7176044" y="2273957"/>
            <a:ext cx="1660635" cy="49962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Causal effects</a:t>
            </a:r>
            <a:br>
              <a:rPr lang="en-US" dirty="0">
                <a:solidFill>
                  <a:schemeClr val="accent2"/>
                </a:solidFill>
              </a:rPr>
            </a:br>
            <a:r>
              <a:rPr lang="en-US" dirty="0">
                <a:solidFill>
                  <a:schemeClr val="accent2"/>
                </a:solidFill>
              </a:rPr>
              <a:t>Explanations</a:t>
            </a:r>
          </a:p>
        </p:txBody>
      </p:sp>
    </p:spTree>
    <p:extLst>
      <p:ext uri="{BB962C8B-B14F-4D97-AF65-F5344CB8AC3E}">
        <p14:creationId xmlns:p14="http://schemas.microsoft.com/office/powerpoint/2010/main" val="404856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F61A32-5DEC-901A-3447-6078A0920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BFAB2844-39CB-94A0-A54B-9FBCD8B3CE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7131131" y="2619222"/>
            <a:ext cx="3729146" cy="108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graph with lines and dots&#10;&#10;Description automatically generated">
            <a:extLst>
              <a:ext uri="{FF2B5EF4-FFF2-40B4-BE49-F238E27FC236}">
                <a16:creationId xmlns:a16="http://schemas.microsoft.com/office/drawing/2014/main" id="{09EDB69E-9842-AF03-2455-7CFB532839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807" y="1050112"/>
            <a:ext cx="5947222" cy="47577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C59F46F-005A-761A-5D8E-A6D90A8D6645}"/>
              </a:ext>
            </a:extLst>
          </p:cNvPr>
          <p:cNvSpPr txBox="1"/>
          <p:nvPr/>
        </p:nvSpPr>
        <p:spPr>
          <a:xfrm>
            <a:off x="3503775" y="2315583"/>
            <a:ext cx="911853" cy="32611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519" b="1" dirty="0">
                <a:solidFill>
                  <a:srgbClr val="00B0F0"/>
                </a:solidFill>
                <a:latin typeface="Calibri" panose="020F0502020204030204"/>
              </a:rPr>
              <a:t>premises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09250A2-FAF7-D57B-0FE7-1A1CAC6C2B3C}"/>
              </a:ext>
            </a:extLst>
          </p:cNvPr>
          <p:cNvCxnSpPr>
            <a:cxnSpLocks/>
          </p:cNvCxnSpPr>
          <p:nvPr/>
        </p:nvCxnSpPr>
        <p:spPr>
          <a:xfrm>
            <a:off x="4062620" y="2601494"/>
            <a:ext cx="251879" cy="149924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DBAACCA-B8E1-F2BA-70A5-1D46C5EDACB5}"/>
              </a:ext>
            </a:extLst>
          </p:cNvPr>
          <p:cNvCxnSpPr>
            <a:cxnSpLocks/>
          </p:cNvCxnSpPr>
          <p:nvPr/>
        </p:nvCxnSpPr>
        <p:spPr>
          <a:xfrm>
            <a:off x="3846609" y="2592354"/>
            <a:ext cx="0" cy="426521"/>
          </a:xfrm>
          <a:prstGeom prst="straightConnector1">
            <a:avLst/>
          </a:prstGeom>
          <a:ln w="952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ABE113D-492B-75DA-B94D-282F4DBCDD69}"/>
              </a:ext>
            </a:extLst>
          </p:cNvPr>
          <p:cNvSpPr txBox="1"/>
          <p:nvPr/>
        </p:nvSpPr>
        <p:spPr>
          <a:xfrm>
            <a:off x="5386075" y="2805154"/>
            <a:ext cx="1135824" cy="351956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687" b="1" dirty="0">
                <a:solidFill>
                  <a:srgbClr val="F5A605"/>
                </a:solidFill>
                <a:latin typeface="Calibri" panose="020F0502020204030204"/>
              </a:rPr>
              <a:t>conclusion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C71C08-B987-4A41-32CB-B7F6DEE2D98F}"/>
              </a:ext>
            </a:extLst>
          </p:cNvPr>
          <p:cNvCxnSpPr>
            <a:cxnSpLocks/>
          </p:cNvCxnSpPr>
          <p:nvPr/>
        </p:nvCxnSpPr>
        <p:spPr>
          <a:xfrm flipH="1" flipV="1">
            <a:off x="5414136" y="2671819"/>
            <a:ext cx="120493" cy="208617"/>
          </a:xfrm>
          <a:prstGeom prst="straightConnector1">
            <a:avLst/>
          </a:prstGeom>
          <a:ln w="9525">
            <a:solidFill>
              <a:srgbClr val="F5A60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077733F-F77D-C0D5-B8C8-4463F6409806}"/>
              </a:ext>
            </a:extLst>
          </p:cNvPr>
          <p:cNvSpPr txBox="1"/>
          <p:nvPr/>
        </p:nvSpPr>
        <p:spPr>
          <a:xfrm>
            <a:off x="3042545" y="1878723"/>
            <a:ext cx="1608134" cy="22224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y</a:t>
            </a:r>
            <a:r>
              <a:rPr lang="en-US" sz="84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∼ N(</a:t>
            </a:r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μ</a:t>
            </a:r>
            <a:r>
              <a:rPr lang="en-US" sz="844" b="1" baseline="-25000" dirty="0" err="1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= (β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0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+ β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1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 · x</a:t>
            </a:r>
            <a:r>
              <a:rPr lang="en-US" sz="844" b="1" baseline="-25000" dirty="0">
                <a:solidFill>
                  <a:srgbClr val="0070C0"/>
                </a:solidFill>
                <a:latin typeface="Chalkboard" panose="03050602040202020205" pitchFamily="66" charset="77"/>
              </a:rPr>
              <a:t>i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), </a:t>
            </a:r>
            <a:r>
              <a:rPr lang="en-US" sz="844" b="1" dirty="0" err="1">
                <a:solidFill>
                  <a:srgbClr val="0070C0"/>
                </a:solidFill>
                <a:latin typeface="Chalkboard" panose="03050602040202020205" pitchFamily="66" charset="77"/>
              </a:rPr>
              <a:t>σ</a:t>
            </a:r>
            <a:r>
              <a:rPr lang="en-US" sz="844" b="1" dirty="0">
                <a:solidFill>
                  <a:srgbClr val="0070C0"/>
                </a:solidFill>
                <a:latin typeface="Chalkboard" panose="03050602040202020205" pitchFamily="66" charset="77"/>
              </a:rPr>
              <a:t>)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E5E4E48-AB25-9BC5-6E80-8A59659A61D0}"/>
              </a:ext>
            </a:extLst>
          </p:cNvPr>
          <p:cNvCxnSpPr>
            <a:cxnSpLocks/>
          </p:cNvCxnSpPr>
          <p:nvPr/>
        </p:nvCxnSpPr>
        <p:spPr>
          <a:xfrm flipV="1">
            <a:off x="3846609" y="2099535"/>
            <a:ext cx="0" cy="272006"/>
          </a:xfrm>
          <a:prstGeom prst="straightConnector1">
            <a:avLst/>
          </a:prstGeom>
          <a:ln w="952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7BA22E80-474F-03D8-6A52-1B1C2438CF21}"/>
              </a:ext>
            </a:extLst>
          </p:cNvPr>
          <p:cNvSpPr txBox="1"/>
          <p:nvPr/>
        </p:nvSpPr>
        <p:spPr>
          <a:xfrm>
            <a:off x="5330085" y="3095522"/>
            <a:ext cx="1250663" cy="22224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Y = b</a:t>
            </a:r>
            <a:r>
              <a:rPr lang="en-US" sz="84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0</a:t>
            </a:r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 + b</a:t>
            </a:r>
            <a:r>
              <a:rPr lang="en-US" sz="844" b="1" baseline="-25000" dirty="0">
                <a:solidFill>
                  <a:srgbClr val="F5A605"/>
                </a:solidFill>
                <a:latin typeface="Chalkboard" panose="03050602040202020205" pitchFamily="66" charset="77"/>
              </a:rPr>
              <a:t>1</a:t>
            </a:r>
            <a:r>
              <a:rPr lang="en-US" sz="844" b="1" dirty="0">
                <a:solidFill>
                  <a:srgbClr val="F5A605"/>
                </a:solidFill>
                <a:latin typeface="Chalkboard" panose="03050602040202020205" pitchFamily="66" charset="77"/>
              </a:rPr>
              <a:t>X with CI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FC9D396-DEEE-5DFF-3DCF-743CA7B8C3B5}"/>
              </a:ext>
            </a:extLst>
          </p:cNvPr>
          <p:cNvCxnSpPr>
            <a:cxnSpLocks/>
          </p:cNvCxnSpPr>
          <p:nvPr/>
        </p:nvCxnSpPr>
        <p:spPr>
          <a:xfrm>
            <a:off x="10862321" y="3128679"/>
            <a:ext cx="0" cy="159069"/>
          </a:xfrm>
          <a:prstGeom prst="straightConnector1">
            <a:avLst/>
          </a:prstGeom>
          <a:ln w="95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D787D31-C8E4-8EFC-F987-2517EC2DFB29}"/>
              </a:ext>
            </a:extLst>
          </p:cNvPr>
          <p:cNvSpPr txBox="1"/>
          <p:nvPr/>
        </p:nvSpPr>
        <p:spPr>
          <a:xfrm>
            <a:off x="7360045" y="3848740"/>
            <a:ext cx="514886" cy="2585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defTabSz="352776"/>
            <a:r>
              <a:rPr lang="en-US" sz="1080" dirty="0">
                <a:latin typeface="Calibri" panose="020F0502020204030204"/>
              </a:rPr>
              <a:t>effect</a:t>
            </a:r>
            <a:endParaRPr lang="en-US" sz="1080" b="0" dirty="0">
              <a:latin typeface="Calibri" panose="020F0502020204030204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BA1FAF0-68EA-C830-DA87-1012A31F2040}"/>
              </a:ext>
            </a:extLst>
          </p:cNvPr>
          <p:cNvSpPr txBox="1"/>
          <p:nvPr/>
        </p:nvSpPr>
        <p:spPr>
          <a:xfrm>
            <a:off x="7220580" y="4014763"/>
            <a:ext cx="793808" cy="9233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1400" b="1">
                <a:solidFill>
                  <a:srgbClr val="F5A605"/>
                </a:solidFill>
              </a:defRPr>
            </a:lvl1pPr>
          </a:lstStyle>
          <a:p>
            <a:pPr defTabSz="352776"/>
            <a:r>
              <a:rPr lang="en-US" sz="1080" b="0" dirty="0">
                <a:latin typeface="Calibri" panose="020F0502020204030204"/>
              </a:rPr>
              <a:t>=</a:t>
            </a:r>
            <a:br>
              <a:rPr lang="en-US" sz="1080" dirty="0">
                <a:latin typeface="Calibri" panose="020F0502020204030204"/>
              </a:rPr>
            </a:br>
            <a:r>
              <a:rPr lang="en-US" sz="1080" dirty="0">
                <a:latin typeface="Calibri" panose="020F0502020204030204"/>
              </a:rPr>
              <a:t>conclusion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claim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hypothesis</a:t>
            </a:r>
            <a:br>
              <a:rPr lang="en-US" sz="1080" b="0" dirty="0">
                <a:latin typeface="Calibri" panose="020F0502020204030204"/>
              </a:rPr>
            </a:br>
            <a:r>
              <a:rPr lang="en-US" sz="1080" b="0" dirty="0">
                <a:latin typeface="Calibri" panose="020F0502020204030204"/>
              </a:rPr>
              <a:t>query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A6A0A7-304D-39DE-995F-0F68ECC5EC04}"/>
              </a:ext>
            </a:extLst>
          </p:cNvPr>
          <p:cNvSpPr txBox="1"/>
          <p:nvPr/>
        </p:nvSpPr>
        <p:spPr>
          <a:xfrm>
            <a:off x="9220457" y="2192890"/>
            <a:ext cx="1153457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389" b="1" dirty="0">
                <a:solidFill>
                  <a:srgbClr val="00B0F0"/>
                </a:solidFill>
                <a:latin typeface="Calibri" panose="020F0502020204030204"/>
              </a:rPr>
              <a:t>causal model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FB2F64-DAB4-8730-16E9-A2F10E866A51}"/>
              </a:ext>
            </a:extLst>
          </p:cNvPr>
          <p:cNvSpPr txBox="1"/>
          <p:nvPr/>
        </p:nvSpPr>
        <p:spPr>
          <a:xfrm>
            <a:off x="7693972" y="2306460"/>
            <a:ext cx="516295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389" b="1" dirty="0">
                <a:solidFill>
                  <a:srgbClr val="00B050"/>
                </a:solidFill>
                <a:latin typeface="Calibri" panose="020F0502020204030204"/>
              </a:rPr>
              <a:t>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010F58-365B-13B9-7554-E2AFDE64BE8B}"/>
              </a:ext>
            </a:extLst>
          </p:cNvPr>
          <p:cNvSpPr txBox="1"/>
          <p:nvPr/>
        </p:nvSpPr>
        <p:spPr>
          <a:xfrm>
            <a:off x="8167966" y="1967293"/>
            <a:ext cx="893193" cy="75713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080" b="1" dirty="0">
                <a:solidFill>
                  <a:srgbClr val="00B0F0"/>
                </a:solidFill>
                <a:latin typeface="Calibri" panose="020F0502020204030204"/>
              </a:rPr>
              <a:t>premises</a:t>
            </a:r>
            <a:br>
              <a:rPr lang="en-US" sz="1080" b="1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assumptions</a:t>
            </a:r>
            <a:br>
              <a:rPr lang="en-US" sz="1080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evidence</a:t>
            </a:r>
            <a:br>
              <a:rPr lang="en-US" sz="1080" dirty="0">
                <a:solidFill>
                  <a:srgbClr val="00B0F0"/>
                </a:solidFill>
                <a:latin typeface="Calibri" panose="020F0502020204030204"/>
              </a:rPr>
            </a:br>
            <a:r>
              <a:rPr lang="en-US" sz="1080" dirty="0">
                <a:solidFill>
                  <a:srgbClr val="00B0F0"/>
                </a:solidFill>
                <a:latin typeface="Calibri" panose="020F0502020204030204"/>
              </a:rPr>
              <a:t>KB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8A63F0-DF59-29BA-614B-51215A9A2383}"/>
              </a:ext>
            </a:extLst>
          </p:cNvPr>
          <p:cNvSpPr txBox="1"/>
          <p:nvPr/>
        </p:nvSpPr>
        <p:spPr>
          <a:xfrm>
            <a:off x="10487850" y="2918627"/>
            <a:ext cx="764290" cy="2585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400" b="1"/>
            </a:lvl1pPr>
          </a:lstStyle>
          <a:p>
            <a:pPr defTabSz="352776"/>
            <a:r>
              <a:rPr lang="en-US" sz="1080" dirty="0">
                <a:solidFill>
                  <a:prstClr val="black"/>
                </a:solidFill>
                <a:latin typeface="Calibri" panose="020F0502020204030204"/>
              </a:rPr>
              <a:t>estimator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1008555-F78E-151A-00CC-76C2BD961B5B}"/>
              </a:ext>
            </a:extLst>
          </p:cNvPr>
          <p:cNvCxnSpPr>
            <a:cxnSpLocks/>
          </p:cNvCxnSpPr>
          <p:nvPr/>
        </p:nvCxnSpPr>
        <p:spPr>
          <a:xfrm flipH="1" flipV="1">
            <a:off x="7617484" y="3716418"/>
            <a:ext cx="4" cy="141104"/>
          </a:xfrm>
          <a:prstGeom prst="straightConnector1">
            <a:avLst/>
          </a:prstGeom>
          <a:ln w="9525">
            <a:solidFill>
              <a:srgbClr val="F5A605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B037F4B-D815-5BA6-FEB8-95A3DE602693}"/>
              </a:ext>
            </a:extLst>
          </p:cNvPr>
          <p:cNvSpPr txBox="1"/>
          <p:nvPr/>
        </p:nvSpPr>
        <p:spPr>
          <a:xfrm>
            <a:off x="8797031" y="3652266"/>
            <a:ext cx="1432957" cy="4723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defTabSz="352776"/>
            <a:r>
              <a:rPr lang="en-US" sz="1080" dirty="0">
                <a:solidFill>
                  <a:srgbClr val="F5A605"/>
                </a:solidFill>
                <a:latin typeface="Calibri" panose="020F0502020204030204"/>
              </a:rPr>
              <a:t>MLE (or posterior)</a:t>
            </a:r>
            <a:br>
              <a:rPr lang="en-US" sz="1389" b="1" dirty="0">
                <a:solidFill>
                  <a:srgbClr val="F5A605"/>
                </a:solidFill>
                <a:latin typeface="Calibri" panose="020F0502020204030204"/>
              </a:rPr>
            </a:br>
            <a:r>
              <a:rPr lang="en-US" sz="1389" b="1" dirty="0">
                <a:solidFill>
                  <a:srgbClr val="F5A605"/>
                </a:solidFill>
                <a:latin typeface="Calibri" panose="020F0502020204030204"/>
              </a:rPr>
              <a:t>predictive model</a:t>
            </a:r>
            <a:endParaRPr lang="en-US" sz="1389" dirty="0">
              <a:solidFill>
                <a:srgbClr val="F5A605"/>
              </a:solidFill>
              <a:latin typeface="Calibri" panose="020F0502020204030204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06E4E6E-9CC9-9941-418E-5CC9D4C28151}"/>
              </a:ext>
            </a:extLst>
          </p:cNvPr>
          <p:cNvSpPr txBox="1"/>
          <p:nvPr/>
        </p:nvSpPr>
        <p:spPr>
          <a:xfrm>
            <a:off x="8715530" y="2724980"/>
            <a:ext cx="1553567" cy="30610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352776"/>
            <a:r>
              <a:rPr lang="en-US" sz="1389" b="1" dirty="0">
                <a:solidFill>
                  <a:srgbClr val="0070C0"/>
                </a:solidFill>
                <a:latin typeface="Calibri" panose="020F0502020204030204"/>
              </a:rPr>
              <a:t>likelihood (+ prior)</a:t>
            </a:r>
          </a:p>
        </p:txBody>
      </p:sp>
    </p:spTree>
    <p:extLst>
      <p:ext uri="{BB962C8B-B14F-4D97-AF65-F5344CB8AC3E}">
        <p14:creationId xmlns:p14="http://schemas.microsoft.com/office/powerpoint/2010/main" val="283078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DF) Estimating the reproducibility of psychological science">
            <a:extLst>
              <a:ext uri="{FF2B5EF4-FFF2-40B4-BE49-F238E27FC236}">
                <a16:creationId xmlns:a16="http://schemas.microsoft.com/office/drawing/2014/main" id="{6E0DFF88-2DF3-BF1E-C6D9-EAE7141FE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591" y="1110013"/>
            <a:ext cx="2743200" cy="3491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FFECC19-171A-684D-6BE3-5C30BEB7B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2743200" cy="36181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CC4FAB7-7BB2-1800-680A-440F44F276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9600" y="2093479"/>
            <a:ext cx="2743200" cy="36413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122BF7-608B-0B21-3139-7579A33CBC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3226684"/>
            <a:ext cx="2743200" cy="3631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28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AA7D7A5-913E-6962-4E5D-2D5786E638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70"/>
          <a:stretch/>
        </p:blipFill>
        <p:spPr bwMode="auto">
          <a:xfrm>
            <a:off x="0" y="2119755"/>
            <a:ext cx="4501776" cy="3323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eural networks - TikZ.net">
            <a:extLst>
              <a:ext uri="{FF2B5EF4-FFF2-40B4-BE49-F238E27FC236}">
                <a16:creationId xmlns:a16="http://schemas.microsoft.com/office/drawing/2014/main" id="{BCE91F87-8C04-B825-A1AE-DC3723057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7007" y="1178109"/>
            <a:ext cx="6314993" cy="450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CA36E4E-D6F9-A9FA-E4D0-DA6FF4874B66}"/>
              </a:ext>
            </a:extLst>
          </p:cNvPr>
          <p:cNvSpPr/>
          <p:nvPr/>
        </p:nvSpPr>
        <p:spPr>
          <a:xfrm>
            <a:off x="574895" y="1414580"/>
            <a:ext cx="3351985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Artificial neuron = GLM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66F4DE6-7A45-02B6-E0CC-BB41864421E1}"/>
              </a:ext>
            </a:extLst>
          </p:cNvPr>
          <p:cNvSpPr/>
          <p:nvPr/>
        </p:nvSpPr>
        <p:spPr>
          <a:xfrm>
            <a:off x="7358510" y="0"/>
            <a:ext cx="3351985" cy="651641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Deep neural network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286EDA-B147-BA52-5365-361368D50B72}"/>
              </a:ext>
            </a:extLst>
          </p:cNvPr>
          <p:cNvSpPr txBox="1"/>
          <p:nvPr/>
        </p:nvSpPr>
        <p:spPr>
          <a:xfrm>
            <a:off x="2424418" y="4009937"/>
            <a:ext cx="338554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0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C563FE5-3F37-EA11-29F6-E736BAE91C41}"/>
              </a:ext>
            </a:extLst>
          </p:cNvPr>
          <p:cNvSpPr/>
          <p:nvPr/>
        </p:nvSpPr>
        <p:spPr>
          <a:xfrm>
            <a:off x="1711354" y="2726422"/>
            <a:ext cx="234892" cy="1593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6FC32E1-2E05-0948-1B18-6AABBFDF3DCA}"/>
              </a:ext>
            </a:extLst>
          </p:cNvPr>
          <p:cNvSpPr/>
          <p:nvPr/>
        </p:nvSpPr>
        <p:spPr>
          <a:xfrm>
            <a:off x="1711354" y="3187815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7A8570-2200-A01C-3773-7F6664ABBA9F}"/>
              </a:ext>
            </a:extLst>
          </p:cNvPr>
          <p:cNvSpPr txBox="1"/>
          <p:nvPr/>
        </p:nvSpPr>
        <p:spPr>
          <a:xfrm>
            <a:off x="1636440" y="3050704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7E66F4D-4862-2C74-E649-1B689EB8F8EC}"/>
              </a:ext>
            </a:extLst>
          </p:cNvPr>
          <p:cNvSpPr/>
          <p:nvPr/>
        </p:nvSpPr>
        <p:spPr>
          <a:xfrm>
            <a:off x="1712752" y="3466050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E4C473C-CDFC-C680-9B3F-CB99B32ED1FA}"/>
              </a:ext>
            </a:extLst>
          </p:cNvPr>
          <p:cNvSpPr/>
          <p:nvPr/>
        </p:nvSpPr>
        <p:spPr>
          <a:xfrm>
            <a:off x="1712752" y="3902278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7E68D-13D8-A8F2-779D-582E945E0945}"/>
              </a:ext>
            </a:extLst>
          </p:cNvPr>
          <p:cNvSpPr/>
          <p:nvPr/>
        </p:nvSpPr>
        <p:spPr>
          <a:xfrm>
            <a:off x="1712752" y="4279783"/>
            <a:ext cx="192024" cy="118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90A60FE-81A2-5D01-8877-4D88483A4C0D}"/>
              </a:ext>
            </a:extLst>
          </p:cNvPr>
          <p:cNvSpPr txBox="1"/>
          <p:nvPr/>
        </p:nvSpPr>
        <p:spPr>
          <a:xfrm>
            <a:off x="1636440" y="2676150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CA477-E726-6B17-9DE7-8DD9821AF5F6}"/>
              </a:ext>
            </a:extLst>
          </p:cNvPr>
          <p:cNvSpPr txBox="1"/>
          <p:nvPr/>
        </p:nvSpPr>
        <p:spPr>
          <a:xfrm>
            <a:off x="1636440" y="3323189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65CC627-D8FA-FF51-A650-E0F30A377B5E}"/>
              </a:ext>
            </a:extLst>
          </p:cNvPr>
          <p:cNvSpPr txBox="1"/>
          <p:nvPr/>
        </p:nvSpPr>
        <p:spPr>
          <a:xfrm>
            <a:off x="1636440" y="3551162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9237D3-FCFD-3918-7C1B-11D16109A461}"/>
              </a:ext>
            </a:extLst>
          </p:cNvPr>
          <p:cNvSpPr txBox="1"/>
          <p:nvPr/>
        </p:nvSpPr>
        <p:spPr>
          <a:xfrm>
            <a:off x="1636440" y="3822094"/>
            <a:ext cx="338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</a:t>
            </a:r>
            <a:r>
              <a:rPr lang="en-US" sz="1400" i="1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6FC32E1-2E05-0948-1B18-6AABBFDF3DCA}"/>
              </a:ext>
            </a:extLst>
          </p:cNvPr>
          <p:cNvSpPr/>
          <p:nvPr/>
        </p:nvSpPr>
        <p:spPr>
          <a:xfrm>
            <a:off x="2947553" y="3466601"/>
            <a:ext cx="192024" cy="1097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2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globe with a map&#10;&#10;Description automatically generated">
            <a:extLst>
              <a:ext uri="{FF2B5EF4-FFF2-40B4-BE49-F238E27FC236}">
                <a16:creationId xmlns:a16="http://schemas.microsoft.com/office/drawing/2014/main" id="{90B0811A-2A9B-F532-0A00-4CCD3BF0A5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3" r="35574"/>
          <a:stretch/>
        </p:blipFill>
        <p:spPr>
          <a:xfrm>
            <a:off x="5867288" y="739904"/>
            <a:ext cx="5922542" cy="5378191"/>
          </a:xfrm>
          <a:prstGeom prst="rect">
            <a:avLst/>
          </a:prstGeom>
        </p:spPr>
      </p:pic>
      <p:pic>
        <p:nvPicPr>
          <p:cNvPr id="1026" name="Picture 2" descr="Stunning Photo of Earth Taken by Europe's Powerful New Satellite ...">
            <a:extLst>
              <a:ext uri="{FF2B5EF4-FFF2-40B4-BE49-F238E27FC236}">
                <a16:creationId xmlns:a16="http://schemas.microsoft.com/office/drawing/2014/main" id="{94E075E5-67FE-5F2E-A696-A0AF50006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097" y="739904"/>
            <a:ext cx="5378191" cy="537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8727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997BC93-F59A-FC02-875D-8AAF6CD472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31"/>
          <a:stretch/>
        </p:blipFill>
        <p:spPr bwMode="auto">
          <a:xfrm>
            <a:off x="3129014" y="243284"/>
            <a:ext cx="4796367" cy="6842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02BB3D8-9F68-C16D-AE02-168240835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74086"/>
            <a:ext cx="2025958" cy="43848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tailed road map of Manhattan NYC. Manhattan NYC detailed road map ...">
            <a:extLst>
              <a:ext uri="{FF2B5EF4-FFF2-40B4-BE49-F238E27FC236}">
                <a16:creationId xmlns:a16="http://schemas.microsoft.com/office/drawing/2014/main" id="{8E6B7BB6-9C19-831B-0AEB-92BC7AB2E6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9867" y="2819168"/>
            <a:ext cx="1495593" cy="377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ustom illustrated map of New York City featuring Manhattan ...">
            <a:extLst>
              <a:ext uri="{FF2B5EF4-FFF2-40B4-BE49-F238E27FC236}">
                <a16:creationId xmlns:a16="http://schemas.microsoft.com/office/drawing/2014/main" id="{75F750C0-F5B1-979C-C57B-3F972B04D8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78432" y="2063692"/>
            <a:ext cx="2010149" cy="4242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7709EB13-33ED-BD31-4C9B-9E9415AA40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8349" y="456405"/>
            <a:ext cx="4572187" cy="644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714251CE-55BC-7269-8D83-04B033811D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93" r="19572"/>
          <a:stretch/>
        </p:blipFill>
        <p:spPr bwMode="auto">
          <a:xfrm>
            <a:off x="9335377" y="2276813"/>
            <a:ext cx="2856623" cy="4482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0448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55272BED-4FCA-3E41-A658-640490D58BED}">
  <we:reference id="wa200004052" version="1.0.0.2" store="en-US" storeType="OMEX"/>
  <we:alternateReferences>
    <we:reference id="WA200004052" version="1.0.0.2" store="WA200004052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2621</TotalTime>
  <Words>372</Words>
  <Application>Microsoft Macintosh PowerPoint</Application>
  <PresentationFormat>Widescreen</PresentationFormat>
  <Paragraphs>60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Chalkboard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Marcora, Edoardo</dc:creator>
  <cp:lastModifiedBy>Marcora, Edoardo</cp:lastModifiedBy>
  <cp:revision>335</cp:revision>
  <dcterms:created xsi:type="dcterms:W3CDTF">2023-11-12T17:13:15Z</dcterms:created>
  <dcterms:modified xsi:type="dcterms:W3CDTF">2025-03-11T13:49:26Z</dcterms:modified>
</cp:coreProperties>
</file>

<file path=docProps/thumbnail.jpeg>
</file>